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alibri" panose="020F0502020204030204" pitchFamily="34" charset="0"/>
      <p:regular r:id="rId13"/>
      <p:bold r:id="rId14"/>
      <p:italic r:id="rId15"/>
      <p:boldItalic r:id="rId16"/>
    </p:embeddedFont>
    <p:embeddedFont>
      <p:font typeface="Prata" panose="020B0604020202020204" charset="0"/>
      <p:regular r:id="rId17"/>
    </p:embeddedFont>
    <p:embeddedFont>
      <p:font typeface="Raleway"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8" d="100"/>
          <a:sy n="68" d="100"/>
        </p:scale>
        <p:origin x="82" y="1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1567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hidden="1">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hidden="1">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hidden="1">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hidden="1">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hidden="1">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hidden="1">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hidden="1">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hidden="1">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hidden="1">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hidden="1">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chemeClr val="accent1">
            <a:alpha val="0"/>
          </a:schemeClr>
        </a:solidFill>
        <a:effectLst/>
      </p:bgPr>
    </p:bg>
    <p:spTree>
      <p:nvGrpSpPr>
        <p:cNvPr id="1" name=""/>
        <p:cNvGrpSpPr/>
        <p:nvPr/>
      </p:nvGrpSpPr>
      <p:grpSpPr>
        <a:xfrm>
          <a:off x="0" y="0"/>
          <a:ext cx="0" cy="0"/>
          <a:chOff x="0" y="0"/>
          <a:chExt cx="0" cy="0"/>
        </a:xfrm>
      </p:grpSpPr>
      <p:sp>
        <p:nvSpPr>
          <p:cNvPr id="7" name="Text 4"/>
          <p:cNvSpPr/>
          <p:nvPr/>
        </p:nvSpPr>
        <p:spPr>
          <a:xfrm>
            <a:off x="6756440" y="6547366"/>
            <a:ext cx="2250281" cy="396835"/>
          </a:xfrm>
          <a:prstGeom prst="rect">
            <a:avLst/>
          </a:prstGeom>
          <a:noFill/>
          <a:ln/>
        </p:spPr>
        <p:txBody>
          <a:bodyPr wrap="none" lIns="0" tIns="0" rIns="0" bIns="0" rtlCol="0" anchor="t"/>
          <a:lstStyle/>
          <a:p>
            <a:pPr marL="0" indent="0" algn="l">
              <a:lnSpc>
                <a:spcPts val="3100"/>
              </a:lnSpc>
              <a:buNone/>
            </a:pPr>
            <a:r>
              <a:rPr lang="en-US" sz="2200" b="1" dirty="0">
                <a:solidFill>
                  <a:srgbClr val="CFCBBF"/>
                </a:solidFill>
                <a:latin typeface="Raleway Bold" pitchFamily="34" charset="0"/>
                <a:ea typeface="Raleway Bold" pitchFamily="34" charset="-122"/>
                <a:cs typeface="Raleway Bold" pitchFamily="34" charset="-120"/>
              </a:rPr>
              <a:t>by Karthikeyan P</a:t>
            </a:r>
            <a:endParaRPr lang="en-US" sz="2200" dirty="0"/>
          </a:p>
        </p:txBody>
      </p:sp>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85399"/>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CaptureShield - Geo-fence Based Camera Lock System</a:t>
            </a:r>
            <a:endParaRPr lang="en-US" sz="4450" dirty="0"/>
          </a:p>
        </p:txBody>
      </p:sp>
      <p:sp>
        <p:nvSpPr>
          <p:cNvPr id="4" name="Text 1"/>
          <p:cNvSpPr/>
          <p:nvPr/>
        </p:nvSpPr>
        <p:spPr>
          <a:xfrm>
            <a:off x="6280190" y="3751898"/>
            <a:ext cx="7556421" cy="2540318"/>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Welcome to the final-year project presentation for "CaptureShield - Geo-fence Based Camera Lock System". This project aims to enhance privacy and security by disabling camera functionality within predefined sensitive zones. Developed as part of the Computer Science curriculum at M.Kumarasamy College of Engineering, this system combines advanced geofencing techniques with device management to control camera apps effectively.</a:t>
            </a:r>
            <a:endParaRPr lang="en-US" sz="1750" dirty="0"/>
          </a:p>
        </p:txBody>
      </p:sp>
      <p:sp>
        <p:nvSpPr>
          <p:cNvPr id="5" name="Shape 2"/>
          <p:cNvSpPr/>
          <p:nvPr/>
        </p:nvSpPr>
        <p:spPr>
          <a:xfrm>
            <a:off x="6280190" y="6564273"/>
            <a:ext cx="362903" cy="362903"/>
          </a:xfrm>
          <a:prstGeom prst="roundRect">
            <a:avLst>
              <a:gd name="adj" fmla="val 25194296"/>
            </a:avLst>
          </a:prstGeom>
          <a:solidFill>
            <a:srgbClr val="A3FC64"/>
          </a:solidFill>
          <a:ln w="7620">
            <a:solidFill>
              <a:srgbClr val="4D4D51"/>
            </a:solidFill>
            <a:prstDash val="solid"/>
          </a:ln>
        </p:spPr>
      </p:sp>
      <p:sp>
        <p:nvSpPr>
          <p:cNvPr id="6" name="Text 3"/>
          <p:cNvSpPr/>
          <p:nvPr/>
        </p:nvSpPr>
        <p:spPr>
          <a:xfrm>
            <a:off x="6399371" y="6696908"/>
            <a:ext cx="124420" cy="97512"/>
          </a:xfrm>
          <a:prstGeom prst="rect">
            <a:avLst/>
          </a:prstGeom>
          <a:noFill/>
          <a:ln/>
        </p:spPr>
        <p:txBody>
          <a:bodyPr wrap="none" lIns="0" tIns="0" rIns="0" bIns="0" rtlCol="0" anchor="t"/>
          <a:lstStyle/>
          <a:p>
            <a:pPr marL="0" indent="0" algn="ctr">
              <a:lnSpc>
                <a:spcPts val="750"/>
              </a:lnSpc>
              <a:buNone/>
            </a:pPr>
            <a:r>
              <a:rPr lang="en-US" sz="750" dirty="0">
                <a:solidFill>
                  <a:srgbClr val="4D4D51"/>
                </a:solidFill>
                <a:latin typeface="Raleway Medium" pitchFamily="34" charset="0"/>
                <a:ea typeface="Raleway Medium" pitchFamily="34" charset="-122"/>
                <a:cs typeface="Raleway Medium" pitchFamily="34" charset="-120"/>
              </a:rPr>
              <a:t>KP</a:t>
            </a:r>
            <a:endParaRPr lang="en-US" sz="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2539960"/>
            <a:ext cx="10500479" cy="708779"/>
          </a:xfrm>
          <a:prstGeom prst="rect">
            <a:avLst/>
          </a:prstGeom>
          <a:noFill/>
          <a:ln/>
        </p:spPr>
        <p:txBody>
          <a:bodyPr wrap="non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Conclusion and Future Enhancements</a:t>
            </a:r>
            <a:endParaRPr lang="en-US" sz="445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E782"/>
                </a:solidFill>
                <a:latin typeface="Prata" pitchFamily="34" charset="0"/>
                <a:ea typeface="Prata" pitchFamily="34" charset="-122"/>
                <a:cs typeface="Prata" pitchFamily="34" charset="-120"/>
              </a:rPr>
              <a:t>Project Benefits</a:t>
            </a:r>
            <a:endParaRPr lang="en-US" sz="2200" dirty="0"/>
          </a:p>
        </p:txBody>
      </p:sp>
      <p:sp>
        <p:nvSpPr>
          <p:cNvPr id="4" name="Text 2"/>
          <p:cNvSpPr/>
          <p:nvPr/>
        </p:nvSpPr>
        <p:spPr>
          <a:xfrm>
            <a:off x="793790" y="4396859"/>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Provides automated camera control to protect privacy in sensitive areas. It offers scalability and adaptability through modular design and real-time enforcement.</a:t>
            </a:r>
            <a:endParaRPr lang="en-US" sz="1750" dirty="0"/>
          </a:p>
        </p:txBody>
      </p:sp>
      <p:sp>
        <p:nvSpPr>
          <p:cNvPr id="5" name="Text 3"/>
          <p:cNvSpPr/>
          <p:nvPr/>
        </p:nvSpPr>
        <p:spPr>
          <a:xfrm>
            <a:off x="7599521" y="3815715"/>
            <a:ext cx="3047643" cy="354330"/>
          </a:xfrm>
          <a:prstGeom prst="rect">
            <a:avLst/>
          </a:prstGeom>
          <a:noFill/>
          <a:ln/>
        </p:spPr>
        <p:txBody>
          <a:bodyPr wrap="none" lIns="0" tIns="0" rIns="0" bIns="0" rtlCol="0" anchor="t"/>
          <a:lstStyle/>
          <a:p>
            <a:pPr marL="0" indent="0" algn="l">
              <a:lnSpc>
                <a:spcPts val="2750"/>
              </a:lnSpc>
              <a:buNone/>
            </a:pPr>
            <a:r>
              <a:rPr lang="en-US" sz="2200" dirty="0">
                <a:solidFill>
                  <a:srgbClr val="F2E782"/>
                </a:solidFill>
                <a:latin typeface="Prata" pitchFamily="34" charset="0"/>
                <a:ea typeface="Prata" pitchFamily="34" charset="-122"/>
                <a:cs typeface="Prata" pitchFamily="34" charset="-120"/>
              </a:rPr>
              <a:t>Future Enhancements</a:t>
            </a:r>
            <a:endParaRPr lang="en-US" sz="2200" dirty="0"/>
          </a:p>
        </p:txBody>
      </p:sp>
      <p:sp>
        <p:nvSpPr>
          <p:cNvPr id="6" name="Text 4"/>
          <p:cNvSpPr/>
          <p:nvPr/>
        </p:nvSpPr>
        <p:spPr>
          <a:xfrm>
            <a:off x="7599521" y="4396859"/>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Potential features include a web-based dashboard for administrative analytics, enhanced user activity monitoring, and integration with additional security systems.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732002"/>
            <a:ext cx="8215551" cy="708779"/>
          </a:xfrm>
          <a:prstGeom prst="rect">
            <a:avLst/>
          </a:prstGeom>
          <a:noFill/>
          <a:ln/>
        </p:spPr>
        <p:txBody>
          <a:bodyPr wrap="non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Project Title and Team Details</a:t>
            </a:r>
            <a:endParaRPr lang="en-US" sz="4450" dirty="0"/>
          </a:p>
        </p:txBody>
      </p:sp>
      <p:sp>
        <p:nvSpPr>
          <p:cNvPr id="3" name="Text 1"/>
          <p:cNvSpPr/>
          <p:nvPr/>
        </p:nvSpPr>
        <p:spPr>
          <a:xfrm>
            <a:off x="793790" y="300775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E782"/>
                </a:solidFill>
                <a:latin typeface="Prata" pitchFamily="34" charset="0"/>
                <a:ea typeface="Prata" pitchFamily="34" charset="-122"/>
                <a:cs typeface="Prata" pitchFamily="34" charset="-120"/>
              </a:rPr>
              <a:t>Project Title</a:t>
            </a:r>
            <a:endParaRPr lang="en-US" sz="2200" dirty="0"/>
          </a:p>
        </p:txBody>
      </p:sp>
      <p:sp>
        <p:nvSpPr>
          <p:cNvPr id="4" name="Text 2"/>
          <p:cNvSpPr/>
          <p:nvPr/>
        </p:nvSpPr>
        <p:spPr>
          <a:xfrm>
            <a:off x="793790" y="3588901"/>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CaptureShield - Geo-fence Based Camera Lock System</a:t>
            </a:r>
            <a:endParaRPr lang="en-US" sz="1750" dirty="0"/>
          </a:p>
        </p:txBody>
      </p:sp>
      <p:sp>
        <p:nvSpPr>
          <p:cNvPr id="5" name="Text 3"/>
          <p:cNvSpPr/>
          <p:nvPr/>
        </p:nvSpPr>
        <p:spPr>
          <a:xfrm>
            <a:off x="793790" y="417861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E782"/>
                </a:solidFill>
                <a:latin typeface="Prata" pitchFamily="34" charset="0"/>
                <a:ea typeface="Prata" pitchFamily="34" charset="-122"/>
                <a:cs typeface="Prata" pitchFamily="34" charset="-120"/>
              </a:rPr>
              <a:t>College Name</a:t>
            </a:r>
            <a:endParaRPr lang="en-US" sz="2200" dirty="0"/>
          </a:p>
        </p:txBody>
      </p:sp>
      <p:sp>
        <p:nvSpPr>
          <p:cNvPr id="6" name="Text 4"/>
          <p:cNvSpPr/>
          <p:nvPr/>
        </p:nvSpPr>
        <p:spPr>
          <a:xfrm>
            <a:off x="793790" y="4759762"/>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M.Kumarasamy College of Engineering</a:t>
            </a:r>
            <a:endParaRPr lang="en-US" sz="1750" dirty="0"/>
          </a:p>
        </p:txBody>
      </p:sp>
      <p:sp>
        <p:nvSpPr>
          <p:cNvPr id="7" name="Text 5"/>
          <p:cNvSpPr/>
          <p:nvPr/>
        </p:nvSpPr>
        <p:spPr>
          <a:xfrm>
            <a:off x="793790" y="534947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E782"/>
                </a:solidFill>
                <a:latin typeface="Prata" pitchFamily="34" charset="0"/>
                <a:ea typeface="Prata" pitchFamily="34" charset="-122"/>
                <a:cs typeface="Prata" pitchFamily="34" charset="-120"/>
              </a:rPr>
              <a:t>Department</a:t>
            </a:r>
            <a:endParaRPr lang="en-US" sz="2200" dirty="0"/>
          </a:p>
        </p:txBody>
      </p:sp>
      <p:sp>
        <p:nvSpPr>
          <p:cNvPr id="8" name="Text 6"/>
          <p:cNvSpPr/>
          <p:nvPr/>
        </p:nvSpPr>
        <p:spPr>
          <a:xfrm>
            <a:off x="793790" y="5930622"/>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Computer Science and Engineering (CSE)</a:t>
            </a:r>
            <a:endParaRPr lang="en-US" sz="1750" dirty="0"/>
          </a:p>
        </p:txBody>
      </p:sp>
      <p:sp>
        <p:nvSpPr>
          <p:cNvPr id="9" name="Text 7"/>
          <p:cNvSpPr/>
          <p:nvPr/>
        </p:nvSpPr>
        <p:spPr>
          <a:xfrm>
            <a:off x="7599521" y="300775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E782"/>
                </a:solidFill>
                <a:latin typeface="Prata" pitchFamily="34" charset="0"/>
                <a:ea typeface="Prata" pitchFamily="34" charset="-122"/>
                <a:cs typeface="Prata" pitchFamily="34" charset="-120"/>
              </a:rPr>
              <a:t>Student Name</a:t>
            </a:r>
            <a:endParaRPr lang="en-US" sz="2200" dirty="0"/>
          </a:p>
        </p:txBody>
      </p:sp>
      <p:sp>
        <p:nvSpPr>
          <p:cNvPr id="10" name="Text 8"/>
          <p:cNvSpPr/>
          <p:nvPr/>
        </p:nvSpPr>
        <p:spPr>
          <a:xfrm>
            <a:off x="7599521" y="3588901"/>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Karthikeyan V K</a:t>
            </a:r>
            <a:endParaRPr lang="en-US" sz="1750" dirty="0"/>
          </a:p>
        </p:txBody>
      </p:sp>
      <p:sp>
        <p:nvSpPr>
          <p:cNvPr id="11" name="Text 9"/>
          <p:cNvSpPr/>
          <p:nvPr/>
        </p:nvSpPr>
        <p:spPr>
          <a:xfrm>
            <a:off x="7599521" y="417861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E782"/>
                </a:solidFill>
                <a:latin typeface="Prata" pitchFamily="34" charset="0"/>
                <a:ea typeface="Prata" pitchFamily="34" charset="-122"/>
                <a:cs typeface="Prata" pitchFamily="34" charset="-120"/>
              </a:rPr>
              <a:t>Register Number</a:t>
            </a:r>
            <a:endParaRPr lang="en-US" sz="2200" dirty="0"/>
          </a:p>
        </p:txBody>
      </p:sp>
      <p:sp>
        <p:nvSpPr>
          <p:cNvPr id="12" name="Text 10"/>
          <p:cNvSpPr/>
          <p:nvPr/>
        </p:nvSpPr>
        <p:spPr>
          <a:xfrm>
            <a:off x="7599521" y="4759762"/>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Provided upon request</a:t>
            </a:r>
            <a:endParaRPr lang="en-US" sz="1750" dirty="0"/>
          </a:p>
        </p:txBody>
      </p:sp>
      <p:sp>
        <p:nvSpPr>
          <p:cNvPr id="13" name="Text 11"/>
          <p:cNvSpPr/>
          <p:nvPr/>
        </p:nvSpPr>
        <p:spPr>
          <a:xfrm>
            <a:off x="7599521" y="534947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E782"/>
                </a:solidFill>
                <a:latin typeface="Prata" pitchFamily="34" charset="0"/>
                <a:ea typeface="Prata" pitchFamily="34" charset="-122"/>
                <a:cs typeface="Prata" pitchFamily="34" charset="-120"/>
              </a:rPr>
              <a:t>Supervisor</a:t>
            </a:r>
            <a:endParaRPr lang="en-US" sz="2200" dirty="0"/>
          </a:p>
        </p:txBody>
      </p:sp>
      <p:sp>
        <p:nvSpPr>
          <p:cNvPr id="14" name="Text 12"/>
          <p:cNvSpPr/>
          <p:nvPr/>
        </p:nvSpPr>
        <p:spPr>
          <a:xfrm>
            <a:off x="7599521" y="5930622"/>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Dr. [Supervisor's Name]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525072"/>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Project Objective</a:t>
            </a:r>
            <a:endParaRPr lang="en-US" sz="4450" dirty="0"/>
          </a:p>
        </p:txBody>
      </p:sp>
      <p:sp>
        <p:nvSpPr>
          <p:cNvPr id="4" name="Shape 1"/>
          <p:cNvSpPr/>
          <p:nvPr/>
        </p:nvSpPr>
        <p:spPr>
          <a:xfrm>
            <a:off x="793790" y="2574012"/>
            <a:ext cx="510302" cy="510302"/>
          </a:xfrm>
          <a:prstGeom prst="roundRect">
            <a:avLst>
              <a:gd name="adj" fmla="val 6667"/>
            </a:avLst>
          </a:prstGeom>
          <a:solidFill>
            <a:srgbClr val="3A3B3C"/>
          </a:solidFill>
          <a:ln/>
        </p:spPr>
      </p:sp>
      <p:sp>
        <p:nvSpPr>
          <p:cNvPr id="5" name="Text 2"/>
          <p:cNvSpPr/>
          <p:nvPr/>
        </p:nvSpPr>
        <p:spPr>
          <a:xfrm>
            <a:off x="1530906" y="265187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Main Goal</a:t>
            </a:r>
            <a:endParaRPr lang="en-US" sz="2200" dirty="0"/>
          </a:p>
        </p:txBody>
      </p:sp>
      <p:sp>
        <p:nvSpPr>
          <p:cNvPr id="6" name="Text 3"/>
          <p:cNvSpPr/>
          <p:nvPr/>
        </p:nvSpPr>
        <p:spPr>
          <a:xfrm>
            <a:off x="1530906" y="3142298"/>
            <a:ext cx="2899410" cy="1814513"/>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To automatically disable camera applications such as Snapchat and Instagram in sensitive and restricted zones using geo-fencing.</a:t>
            </a:r>
            <a:endParaRPr lang="en-US" sz="1750" dirty="0"/>
          </a:p>
        </p:txBody>
      </p:sp>
      <p:sp>
        <p:nvSpPr>
          <p:cNvPr id="7" name="Shape 4"/>
          <p:cNvSpPr/>
          <p:nvPr/>
        </p:nvSpPr>
        <p:spPr>
          <a:xfrm>
            <a:off x="4713803" y="2574012"/>
            <a:ext cx="510302" cy="510302"/>
          </a:xfrm>
          <a:prstGeom prst="roundRect">
            <a:avLst>
              <a:gd name="adj" fmla="val 6667"/>
            </a:avLst>
          </a:prstGeom>
          <a:solidFill>
            <a:srgbClr val="3A3B3C"/>
          </a:solidFill>
          <a:ln/>
        </p:spPr>
      </p:sp>
      <p:sp>
        <p:nvSpPr>
          <p:cNvPr id="8" name="Text 5"/>
          <p:cNvSpPr/>
          <p:nvPr/>
        </p:nvSpPr>
        <p:spPr>
          <a:xfrm>
            <a:off x="5450919" y="265187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Use Case</a:t>
            </a:r>
            <a:endParaRPr lang="en-US" sz="2200" dirty="0"/>
          </a:p>
        </p:txBody>
      </p:sp>
      <p:sp>
        <p:nvSpPr>
          <p:cNvPr id="9" name="Text 6"/>
          <p:cNvSpPr/>
          <p:nvPr/>
        </p:nvSpPr>
        <p:spPr>
          <a:xfrm>
            <a:off x="5450919" y="3142298"/>
            <a:ext cx="2899410" cy="1814513"/>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Protection of privacy and prevention of unauthorized photography in areas like temples, museums, and secure facilities.</a:t>
            </a:r>
            <a:endParaRPr lang="en-US" sz="1750" dirty="0"/>
          </a:p>
        </p:txBody>
      </p:sp>
      <p:sp>
        <p:nvSpPr>
          <p:cNvPr id="10" name="Shape 7"/>
          <p:cNvSpPr/>
          <p:nvPr/>
        </p:nvSpPr>
        <p:spPr>
          <a:xfrm>
            <a:off x="793790" y="5410438"/>
            <a:ext cx="510302" cy="510302"/>
          </a:xfrm>
          <a:prstGeom prst="roundRect">
            <a:avLst>
              <a:gd name="adj" fmla="val 6667"/>
            </a:avLst>
          </a:prstGeom>
          <a:solidFill>
            <a:srgbClr val="3A3B3C"/>
          </a:solidFill>
          <a:ln/>
        </p:spPr>
      </p:sp>
      <p:sp>
        <p:nvSpPr>
          <p:cNvPr id="11" name="Text 8"/>
          <p:cNvSpPr/>
          <p:nvPr/>
        </p:nvSpPr>
        <p:spPr>
          <a:xfrm>
            <a:off x="1530906" y="548830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Automation</a:t>
            </a:r>
            <a:endParaRPr lang="en-US" sz="2200" dirty="0"/>
          </a:p>
        </p:txBody>
      </p:sp>
      <p:sp>
        <p:nvSpPr>
          <p:cNvPr id="12" name="Text 9"/>
          <p:cNvSpPr/>
          <p:nvPr/>
        </p:nvSpPr>
        <p:spPr>
          <a:xfrm>
            <a:off x="1530906" y="5978723"/>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Eliminate manual camera restrictions by leveraging technology for real-time enforcement.</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814405"/>
            <a:ext cx="7519273" cy="708779"/>
          </a:xfrm>
          <a:prstGeom prst="rect">
            <a:avLst/>
          </a:prstGeom>
          <a:noFill/>
          <a:ln/>
        </p:spPr>
        <p:txBody>
          <a:bodyPr wrap="non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Existing System Limitations</a:t>
            </a:r>
            <a:endParaRPr lang="en-US" sz="4450" dirty="0"/>
          </a:p>
        </p:txBody>
      </p:sp>
      <p:sp>
        <p:nvSpPr>
          <p:cNvPr id="4" name="Shape 1"/>
          <p:cNvSpPr/>
          <p:nvPr/>
        </p:nvSpPr>
        <p:spPr>
          <a:xfrm>
            <a:off x="793790" y="4863346"/>
            <a:ext cx="4196358" cy="2387084"/>
          </a:xfrm>
          <a:prstGeom prst="roundRect">
            <a:avLst>
              <a:gd name="adj" fmla="val 1425"/>
            </a:avLst>
          </a:prstGeom>
          <a:solidFill>
            <a:srgbClr val="3A3B3C"/>
          </a:solidFill>
          <a:ln/>
        </p:spPr>
      </p:sp>
      <p:sp>
        <p:nvSpPr>
          <p:cNvPr id="5" name="Text 2"/>
          <p:cNvSpPr/>
          <p:nvPr/>
        </p:nvSpPr>
        <p:spPr>
          <a:xfrm>
            <a:off x="1020604" y="5090160"/>
            <a:ext cx="3742730" cy="708660"/>
          </a:xfrm>
          <a:prstGeom prst="rect">
            <a:avLst/>
          </a:prstGeom>
          <a:noFill/>
          <a:ln/>
        </p:spPr>
        <p:txBody>
          <a:bodyPr wrap="squar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No Automated Enforcement</a:t>
            </a:r>
            <a:endParaRPr lang="en-US" sz="2200" dirty="0"/>
          </a:p>
        </p:txBody>
      </p:sp>
      <p:sp>
        <p:nvSpPr>
          <p:cNvPr id="6" name="Text 3"/>
          <p:cNvSpPr/>
          <p:nvPr/>
        </p:nvSpPr>
        <p:spPr>
          <a:xfrm>
            <a:off x="1020604" y="5934908"/>
            <a:ext cx="3742730" cy="1088708"/>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Current systems lack automated control to disable camera functionality within sensitive areas.</a:t>
            </a:r>
            <a:endParaRPr lang="en-US" sz="1750" dirty="0"/>
          </a:p>
        </p:txBody>
      </p:sp>
      <p:sp>
        <p:nvSpPr>
          <p:cNvPr id="7" name="Shape 4"/>
          <p:cNvSpPr/>
          <p:nvPr/>
        </p:nvSpPr>
        <p:spPr>
          <a:xfrm>
            <a:off x="5216962" y="4863346"/>
            <a:ext cx="4196358" cy="2387084"/>
          </a:xfrm>
          <a:prstGeom prst="roundRect">
            <a:avLst>
              <a:gd name="adj" fmla="val 1425"/>
            </a:avLst>
          </a:prstGeom>
          <a:solidFill>
            <a:srgbClr val="3A3B3C"/>
          </a:solidFill>
          <a:ln/>
        </p:spPr>
      </p:sp>
      <p:sp>
        <p:nvSpPr>
          <p:cNvPr id="8" name="Text 5"/>
          <p:cNvSpPr/>
          <p:nvPr/>
        </p:nvSpPr>
        <p:spPr>
          <a:xfrm>
            <a:off x="5443776" y="509016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Manual Restrictions</a:t>
            </a:r>
            <a:endParaRPr lang="en-US" sz="2200" dirty="0"/>
          </a:p>
        </p:txBody>
      </p:sp>
      <p:sp>
        <p:nvSpPr>
          <p:cNvPr id="9" name="Text 6"/>
          <p:cNvSpPr/>
          <p:nvPr/>
        </p:nvSpPr>
        <p:spPr>
          <a:xfrm>
            <a:off x="5443776" y="5580578"/>
            <a:ext cx="3742730" cy="1088708"/>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Reliance on signage and manual enforcement leads to inconsistent adherence.</a:t>
            </a:r>
            <a:endParaRPr lang="en-US" sz="1750" dirty="0"/>
          </a:p>
        </p:txBody>
      </p:sp>
      <p:sp>
        <p:nvSpPr>
          <p:cNvPr id="10" name="Shape 7"/>
          <p:cNvSpPr/>
          <p:nvPr/>
        </p:nvSpPr>
        <p:spPr>
          <a:xfrm>
            <a:off x="9640133" y="4863346"/>
            <a:ext cx="4196358" cy="2387084"/>
          </a:xfrm>
          <a:prstGeom prst="roundRect">
            <a:avLst>
              <a:gd name="adj" fmla="val 1425"/>
            </a:avLst>
          </a:prstGeom>
          <a:solidFill>
            <a:srgbClr val="3A3B3C"/>
          </a:solidFill>
          <a:ln/>
        </p:spPr>
      </p:sp>
      <p:sp>
        <p:nvSpPr>
          <p:cNvPr id="11" name="Text 8"/>
          <p:cNvSpPr/>
          <p:nvPr/>
        </p:nvSpPr>
        <p:spPr>
          <a:xfrm>
            <a:off x="9866948" y="509016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Limited Coverage</a:t>
            </a:r>
            <a:endParaRPr lang="en-US" sz="2200" dirty="0"/>
          </a:p>
        </p:txBody>
      </p:sp>
      <p:sp>
        <p:nvSpPr>
          <p:cNvPr id="12" name="Text 9"/>
          <p:cNvSpPr/>
          <p:nvPr/>
        </p:nvSpPr>
        <p:spPr>
          <a:xfrm>
            <a:off x="9866948" y="5580578"/>
            <a:ext cx="3742730" cy="1088708"/>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Camera restrictions are often generalized and cannot adapt dynamically to user location.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301954"/>
            <a:ext cx="8970764" cy="708779"/>
          </a:xfrm>
          <a:prstGeom prst="rect">
            <a:avLst/>
          </a:prstGeom>
          <a:noFill/>
          <a:ln/>
        </p:spPr>
        <p:txBody>
          <a:bodyPr wrap="non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Proposed System: CaptureShield</a:t>
            </a:r>
            <a:endParaRPr lang="en-US" sz="4450" dirty="0"/>
          </a:p>
        </p:txBody>
      </p:sp>
      <p:sp>
        <p:nvSpPr>
          <p:cNvPr id="3" name="Text 1"/>
          <p:cNvSpPr/>
          <p:nvPr/>
        </p:nvSpPr>
        <p:spPr>
          <a:xfrm>
            <a:off x="793790" y="35777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E782"/>
                </a:solidFill>
                <a:latin typeface="Prata" pitchFamily="34" charset="0"/>
                <a:ea typeface="Prata" pitchFamily="34" charset="-122"/>
                <a:cs typeface="Prata" pitchFamily="34" charset="-120"/>
              </a:rPr>
              <a:t>Technology Stack</a:t>
            </a:r>
            <a:endParaRPr lang="en-US" sz="2200" dirty="0"/>
          </a:p>
        </p:txBody>
      </p:sp>
      <p:sp>
        <p:nvSpPr>
          <p:cNvPr id="4" name="Text 2"/>
          <p:cNvSpPr/>
          <p:nvPr/>
        </p:nvSpPr>
        <p:spPr>
          <a:xfrm>
            <a:off x="793790" y="415885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Android Platform</a:t>
            </a:r>
            <a:endParaRPr lang="en-US" sz="1750" dirty="0"/>
          </a:p>
        </p:txBody>
      </p:sp>
      <p:sp>
        <p:nvSpPr>
          <p:cNvPr id="5" name="Text 3"/>
          <p:cNvSpPr/>
          <p:nvPr/>
        </p:nvSpPr>
        <p:spPr>
          <a:xfrm>
            <a:off x="793790" y="460105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Kotlin Programming Language</a:t>
            </a:r>
            <a:endParaRPr lang="en-US" sz="1750" dirty="0"/>
          </a:p>
        </p:txBody>
      </p:sp>
      <p:sp>
        <p:nvSpPr>
          <p:cNvPr id="6" name="Text 4"/>
          <p:cNvSpPr/>
          <p:nvPr/>
        </p:nvSpPr>
        <p:spPr>
          <a:xfrm>
            <a:off x="793790" y="504324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DevicePolicyManager for camera control</a:t>
            </a:r>
            <a:endParaRPr lang="en-US" sz="1750" dirty="0"/>
          </a:p>
        </p:txBody>
      </p:sp>
      <p:sp>
        <p:nvSpPr>
          <p:cNvPr id="7" name="Text 5"/>
          <p:cNvSpPr/>
          <p:nvPr/>
        </p:nvSpPr>
        <p:spPr>
          <a:xfrm>
            <a:off x="793790" y="548544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Real-time Geofencing using Google Maps API</a:t>
            </a:r>
            <a:endParaRPr lang="en-US" sz="1750" dirty="0"/>
          </a:p>
        </p:txBody>
      </p:sp>
      <p:sp>
        <p:nvSpPr>
          <p:cNvPr id="8" name="Text 6"/>
          <p:cNvSpPr/>
          <p:nvPr/>
        </p:nvSpPr>
        <p:spPr>
          <a:xfrm>
            <a:off x="7599521" y="35777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E782"/>
                </a:solidFill>
                <a:latin typeface="Prata" pitchFamily="34" charset="0"/>
                <a:ea typeface="Prata" pitchFamily="34" charset="-122"/>
                <a:cs typeface="Prata" pitchFamily="34" charset="-120"/>
              </a:rPr>
              <a:t>Functionality</a:t>
            </a:r>
            <a:endParaRPr lang="en-US" sz="2200" dirty="0"/>
          </a:p>
        </p:txBody>
      </p:sp>
      <p:sp>
        <p:nvSpPr>
          <p:cNvPr id="9" name="Text 7"/>
          <p:cNvSpPr/>
          <p:nvPr/>
        </p:nvSpPr>
        <p:spPr>
          <a:xfrm>
            <a:off x="7599521" y="4158853"/>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Automatically detects users entering restricted zones and disables camera apps seamlessly, enhancing privacy without user intervention.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138833"/>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Modules Overview</a:t>
            </a:r>
            <a:endParaRPr lang="en-US" sz="4450" dirty="0"/>
          </a:p>
        </p:txBody>
      </p:sp>
      <p:sp>
        <p:nvSpPr>
          <p:cNvPr id="3" name="Shape 1"/>
          <p:cNvSpPr/>
          <p:nvPr/>
        </p:nvSpPr>
        <p:spPr>
          <a:xfrm>
            <a:off x="793790" y="2301240"/>
            <a:ext cx="510302" cy="510302"/>
          </a:xfrm>
          <a:prstGeom prst="roundRect">
            <a:avLst>
              <a:gd name="adj" fmla="val 6667"/>
            </a:avLst>
          </a:prstGeom>
          <a:solidFill>
            <a:srgbClr val="3A3B3C"/>
          </a:solidFill>
          <a:ln/>
        </p:spPr>
      </p:sp>
      <p:sp>
        <p:nvSpPr>
          <p:cNvPr id="4" name="Text 2"/>
          <p:cNvSpPr/>
          <p:nvPr/>
        </p:nvSpPr>
        <p:spPr>
          <a:xfrm>
            <a:off x="878860" y="2343745"/>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1</a:t>
            </a:r>
            <a:endParaRPr lang="en-US" sz="2650" dirty="0"/>
          </a:p>
        </p:txBody>
      </p:sp>
      <p:sp>
        <p:nvSpPr>
          <p:cNvPr id="5" name="Text 3"/>
          <p:cNvSpPr/>
          <p:nvPr/>
        </p:nvSpPr>
        <p:spPr>
          <a:xfrm>
            <a:off x="1530906" y="237910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Admin Setup</a:t>
            </a:r>
            <a:endParaRPr lang="en-US" sz="2200" dirty="0"/>
          </a:p>
        </p:txBody>
      </p:sp>
      <p:sp>
        <p:nvSpPr>
          <p:cNvPr id="6" name="Text 4"/>
          <p:cNvSpPr/>
          <p:nvPr/>
        </p:nvSpPr>
        <p:spPr>
          <a:xfrm>
            <a:off x="1530906" y="2869525"/>
            <a:ext cx="5642610"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Configuration interface for zone creation and setting permissions.</a:t>
            </a:r>
            <a:endParaRPr lang="en-US" sz="1750" dirty="0"/>
          </a:p>
        </p:txBody>
      </p:sp>
      <p:sp>
        <p:nvSpPr>
          <p:cNvPr id="7" name="Shape 5"/>
          <p:cNvSpPr/>
          <p:nvPr/>
        </p:nvSpPr>
        <p:spPr>
          <a:xfrm>
            <a:off x="7457003" y="2301240"/>
            <a:ext cx="510302" cy="510302"/>
          </a:xfrm>
          <a:prstGeom prst="roundRect">
            <a:avLst>
              <a:gd name="adj" fmla="val 6667"/>
            </a:avLst>
          </a:prstGeom>
          <a:solidFill>
            <a:srgbClr val="3A3B3C"/>
          </a:solidFill>
          <a:ln/>
        </p:spPr>
      </p:sp>
      <p:sp>
        <p:nvSpPr>
          <p:cNvPr id="8" name="Text 6"/>
          <p:cNvSpPr/>
          <p:nvPr/>
        </p:nvSpPr>
        <p:spPr>
          <a:xfrm>
            <a:off x="7542074" y="2343745"/>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2</a:t>
            </a:r>
            <a:endParaRPr lang="en-US" sz="2650" dirty="0"/>
          </a:p>
        </p:txBody>
      </p:sp>
      <p:sp>
        <p:nvSpPr>
          <p:cNvPr id="9" name="Text 7"/>
          <p:cNvSpPr/>
          <p:nvPr/>
        </p:nvSpPr>
        <p:spPr>
          <a:xfrm>
            <a:off x="8194119" y="237910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Geofence Creation</a:t>
            </a:r>
            <a:endParaRPr lang="en-US" sz="2200" dirty="0"/>
          </a:p>
        </p:txBody>
      </p:sp>
      <p:sp>
        <p:nvSpPr>
          <p:cNvPr id="10" name="Text 8"/>
          <p:cNvSpPr/>
          <p:nvPr/>
        </p:nvSpPr>
        <p:spPr>
          <a:xfrm>
            <a:off x="8194119" y="2869525"/>
            <a:ext cx="5642610"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Allows defining virtual boundaries on maps representing restricted areas.</a:t>
            </a:r>
            <a:endParaRPr lang="en-US" sz="1750" dirty="0"/>
          </a:p>
        </p:txBody>
      </p:sp>
      <p:sp>
        <p:nvSpPr>
          <p:cNvPr id="11" name="Shape 9"/>
          <p:cNvSpPr/>
          <p:nvPr/>
        </p:nvSpPr>
        <p:spPr>
          <a:xfrm>
            <a:off x="793790" y="4048958"/>
            <a:ext cx="510302" cy="510302"/>
          </a:xfrm>
          <a:prstGeom prst="roundRect">
            <a:avLst>
              <a:gd name="adj" fmla="val 6667"/>
            </a:avLst>
          </a:prstGeom>
          <a:solidFill>
            <a:srgbClr val="3A3B3C"/>
          </a:solidFill>
          <a:ln/>
        </p:spPr>
      </p:sp>
      <p:sp>
        <p:nvSpPr>
          <p:cNvPr id="12" name="Text 10"/>
          <p:cNvSpPr/>
          <p:nvPr/>
        </p:nvSpPr>
        <p:spPr>
          <a:xfrm>
            <a:off x="878860" y="4091464"/>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3</a:t>
            </a:r>
            <a:endParaRPr lang="en-US" sz="2650" dirty="0"/>
          </a:p>
        </p:txBody>
      </p:sp>
      <p:sp>
        <p:nvSpPr>
          <p:cNvPr id="13" name="Text 11"/>
          <p:cNvSpPr/>
          <p:nvPr/>
        </p:nvSpPr>
        <p:spPr>
          <a:xfrm>
            <a:off x="1530906" y="412682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User Detection</a:t>
            </a:r>
            <a:endParaRPr lang="en-US" sz="2200" dirty="0"/>
          </a:p>
        </p:txBody>
      </p:sp>
      <p:sp>
        <p:nvSpPr>
          <p:cNvPr id="14" name="Text 12"/>
          <p:cNvSpPr/>
          <p:nvPr/>
        </p:nvSpPr>
        <p:spPr>
          <a:xfrm>
            <a:off x="1530906" y="4617244"/>
            <a:ext cx="5642610"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Realtime location monitoring to detect user presence within zones.</a:t>
            </a:r>
            <a:endParaRPr lang="en-US" sz="1750" dirty="0"/>
          </a:p>
        </p:txBody>
      </p:sp>
      <p:sp>
        <p:nvSpPr>
          <p:cNvPr id="15" name="Shape 13"/>
          <p:cNvSpPr/>
          <p:nvPr/>
        </p:nvSpPr>
        <p:spPr>
          <a:xfrm>
            <a:off x="7457003" y="4048958"/>
            <a:ext cx="510302" cy="510302"/>
          </a:xfrm>
          <a:prstGeom prst="roundRect">
            <a:avLst>
              <a:gd name="adj" fmla="val 6667"/>
            </a:avLst>
          </a:prstGeom>
          <a:solidFill>
            <a:srgbClr val="3A3B3C"/>
          </a:solidFill>
          <a:ln/>
        </p:spPr>
      </p:sp>
      <p:sp>
        <p:nvSpPr>
          <p:cNvPr id="16" name="Text 14"/>
          <p:cNvSpPr/>
          <p:nvPr/>
        </p:nvSpPr>
        <p:spPr>
          <a:xfrm>
            <a:off x="7542074" y="4091464"/>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4</a:t>
            </a:r>
            <a:endParaRPr lang="en-US" sz="2650" dirty="0"/>
          </a:p>
        </p:txBody>
      </p:sp>
      <p:sp>
        <p:nvSpPr>
          <p:cNvPr id="17" name="Text 15"/>
          <p:cNvSpPr/>
          <p:nvPr/>
        </p:nvSpPr>
        <p:spPr>
          <a:xfrm>
            <a:off x="8194119" y="4126825"/>
            <a:ext cx="2925604"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Camera Lock/Unlock</a:t>
            </a:r>
            <a:endParaRPr lang="en-US" sz="2200" dirty="0"/>
          </a:p>
        </p:txBody>
      </p:sp>
      <p:sp>
        <p:nvSpPr>
          <p:cNvPr id="18" name="Text 16"/>
          <p:cNvSpPr/>
          <p:nvPr/>
        </p:nvSpPr>
        <p:spPr>
          <a:xfrm>
            <a:off x="8194119" y="4617244"/>
            <a:ext cx="5642610"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Automatic activation or deactivation of camera access using device management APIs.</a:t>
            </a:r>
            <a:endParaRPr lang="en-US" sz="1750" dirty="0"/>
          </a:p>
        </p:txBody>
      </p:sp>
      <p:sp>
        <p:nvSpPr>
          <p:cNvPr id="19" name="Shape 17"/>
          <p:cNvSpPr/>
          <p:nvPr/>
        </p:nvSpPr>
        <p:spPr>
          <a:xfrm>
            <a:off x="793790" y="5796677"/>
            <a:ext cx="510302" cy="510302"/>
          </a:xfrm>
          <a:prstGeom prst="roundRect">
            <a:avLst>
              <a:gd name="adj" fmla="val 6667"/>
            </a:avLst>
          </a:prstGeom>
          <a:solidFill>
            <a:srgbClr val="3A3B3C"/>
          </a:solidFill>
          <a:ln/>
        </p:spPr>
      </p:sp>
      <p:sp>
        <p:nvSpPr>
          <p:cNvPr id="20" name="Text 18"/>
          <p:cNvSpPr/>
          <p:nvPr/>
        </p:nvSpPr>
        <p:spPr>
          <a:xfrm>
            <a:off x="878860" y="5839182"/>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5</a:t>
            </a:r>
            <a:endParaRPr lang="en-US" sz="2650" dirty="0"/>
          </a:p>
        </p:txBody>
      </p:sp>
      <p:sp>
        <p:nvSpPr>
          <p:cNvPr id="21" name="Text 19"/>
          <p:cNvSpPr/>
          <p:nvPr/>
        </p:nvSpPr>
        <p:spPr>
          <a:xfrm>
            <a:off x="1530906" y="587454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Foreground Service</a:t>
            </a:r>
            <a:endParaRPr lang="en-US" sz="2200" dirty="0"/>
          </a:p>
        </p:txBody>
      </p:sp>
      <p:sp>
        <p:nvSpPr>
          <p:cNvPr id="22" name="Text 20"/>
          <p:cNvSpPr/>
          <p:nvPr/>
        </p:nvSpPr>
        <p:spPr>
          <a:xfrm>
            <a:off x="1530906" y="6364962"/>
            <a:ext cx="5642610"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Ensures continuous operation and real-time responsiveness.</a:t>
            </a:r>
            <a:endParaRPr lang="en-US" sz="1750" dirty="0"/>
          </a:p>
        </p:txBody>
      </p:sp>
      <p:sp>
        <p:nvSpPr>
          <p:cNvPr id="23" name="Shape 21"/>
          <p:cNvSpPr/>
          <p:nvPr/>
        </p:nvSpPr>
        <p:spPr>
          <a:xfrm>
            <a:off x="7457003" y="5796677"/>
            <a:ext cx="510302" cy="510302"/>
          </a:xfrm>
          <a:prstGeom prst="roundRect">
            <a:avLst>
              <a:gd name="adj" fmla="val 6667"/>
            </a:avLst>
          </a:prstGeom>
          <a:solidFill>
            <a:srgbClr val="3A3B3C"/>
          </a:solidFill>
          <a:ln/>
        </p:spPr>
      </p:sp>
      <p:sp>
        <p:nvSpPr>
          <p:cNvPr id="24" name="Text 22"/>
          <p:cNvSpPr/>
          <p:nvPr/>
        </p:nvSpPr>
        <p:spPr>
          <a:xfrm>
            <a:off x="7542074" y="5839182"/>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6</a:t>
            </a:r>
            <a:endParaRPr lang="en-US" sz="2650" dirty="0"/>
          </a:p>
        </p:txBody>
      </p:sp>
      <p:sp>
        <p:nvSpPr>
          <p:cNvPr id="25" name="Text 23"/>
          <p:cNvSpPr/>
          <p:nvPr/>
        </p:nvSpPr>
        <p:spPr>
          <a:xfrm>
            <a:off x="8194119" y="5874544"/>
            <a:ext cx="2999542"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Offline Mode Support</a:t>
            </a:r>
            <a:endParaRPr lang="en-US" sz="2200" dirty="0"/>
          </a:p>
        </p:txBody>
      </p:sp>
      <p:sp>
        <p:nvSpPr>
          <p:cNvPr id="26" name="Text 24"/>
          <p:cNvSpPr/>
          <p:nvPr/>
        </p:nvSpPr>
        <p:spPr>
          <a:xfrm>
            <a:off x="8194119" y="6364962"/>
            <a:ext cx="5642610"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Capability to function without internet by saving settings locally.</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2256473"/>
            <a:ext cx="11864578" cy="708779"/>
          </a:xfrm>
          <a:prstGeom prst="rect">
            <a:avLst/>
          </a:prstGeom>
          <a:noFill/>
          <a:ln/>
        </p:spPr>
        <p:txBody>
          <a:bodyPr wrap="non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Module Details: Admin Setup &amp; Geofencing</a:t>
            </a:r>
            <a:endParaRPr lang="en-US" sz="4450" dirty="0"/>
          </a:p>
        </p:txBody>
      </p:sp>
      <p:sp>
        <p:nvSpPr>
          <p:cNvPr id="3" name="Text 1"/>
          <p:cNvSpPr/>
          <p:nvPr/>
        </p:nvSpPr>
        <p:spPr>
          <a:xfrm>
            <a:off x="793790" y="353222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E782"/>
                </a:solidFill>
                <a:latin typeface="Prata" pitchFamily="34" charset="0"/>
                <a:ea typeface="Prata" pitchFamily="34" charset="-122"/>
                <a:cs typeface="Prata" pitchFamily="34" charset="-120"/>
              </a:rPr>
              <a:t>Admin Setup</a:t>
            </a:r>
            <a:endParaRPr lang="en-US" sz="2200" dirty="0"/>
          </a:p>
        </p:txBody>
      </p:sp>
      <p:sp>
        <p:nvSpPr>
          <p:cNvPr id="4" name="Text 2"/>
          <p:cNvSpPr/>
          <p:nvPr/>
        </p:nvSpPr>
        <p:spPr>
          <a:xfrm>
            <a:off x="793790" y="4113371"/>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The administrator defines sensitive areas by pinpointing and customizing zones on an interactive map interface.</a:t>
            </a:r>
            <a:endParaRPr lang="en-US" sz="1750" dirty="0"/>
          </a:p>
        </p:txBody>
      </p:sp>
      <p:sp>
        <p:nvSpPr>
          <p:cNvPr id="5" name="Text 3"/>
          <p:cNvSpPr/>
          <p:nvPr/>
        </p:nvSpPr>
        <p:spPr>
          <a:xfrm>
            <a:off x="793790" y="5043249"/>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Configurations such as zone radius and enforcement schedules are saved for reliable operation.</a:t>
            </a:r>
            <a:endParaRPr lang="en-US" sz="1750" dirty="0"/>
          </a:p>
        </p:txBody>
      </p:sp>
      <p:sp>
        <p:nvSpPr>
          <p:cNvPr id="6" name="Text 4"/>
          <p:cNvSpPr/>
          <p:nvPr/>
        </p:nvSpPr>
        <p:spPr>
          <a:xfrm>
            <a:off x="7599521" y="353222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E782"/>
                </a:solidFill>
                <a:latin typeface="Prata" pitchFamily="34" charset="0"/>
                <a:ea typeface="Prata" pitchFamily="34" charset="-122"/>
                <a:cs typeface="Prata" pitchFamily="34" charset="-120"/>
              </a:rPr>
              <a:t>Geofence Creation</a:t>
            </a:r>
            <a:endParaRPr lang="en-US" sz="2200" dirty="0"/>
          </a:p>
        </p:txBody>
      </p:sp>
      <p:sp>
        <p:nvSpPr>
          <p:cNvPr id="7" name="Text 5"/>
          <p:cNvSpPr/>
          <p:nvPr/>
        </p:nvSpPr>
        <p:spPr>
          <a:xfrm>
            <a:off x="7599521" y="4113371"/>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Zones are created using GPS coordinates and stored locally and on a remote database for synchronization.</a:t>
            </a:r>
            <a:endParaRPr lang="en-US" sz="1750" dirty="0"/>
          </a:p>
        </p:txBody>
      </p:sp>
      <p:sp>
        <p:nvSpPr>
          <p:cNvPr id="8" name="Text 6"/>
          <p:cNvSpPr/>
          <p:nvPr/>
        </p:nvSpPr>
        <p:spPr>
          <a:xfrm>
            <a:off x="7599521" y="5043249"/>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Flexible zone management allows updates, additions, or deletions as needed.</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29640"/>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Module Details: User Detection &amp; Camera Locking</a:t>
            </a:r>
            <a:endParaRPr lang="en-US" sz="4450" dirty="0"/>
          </a:p>
        </p:txBody>
      </p:sp>
      <p:sp>
        <p:nvSpPr>
          <p:cNvPr id="4" name="Shape 1"/>
          <p:cNvSpPr/>
          <p:nvPr/>
        </p:nvSpPr>
        <p:spPr>
          <a:xfrm>
            <a:off x="793790" y="3396139"/>
            <a:ext cx="510302" cy="510302"/>
          </a:xfrm>
          <a:prstGeom prst="roundRect">
            <a:avLst>
              <a:gd name="adj" fmla="val 6667"/>
            </a:avLst>
          </a:prstGeom>
          <a:solidFill>
            <a:srgbClr val="3A3B3C"/>
          </a:solidFill>
          <a:ln/>
        </p:spPr>
      </p:sp>
      <p:sp>
        <p:nvSpPr>
          <p:cNvPr id="5" name="Text 2"/>
          <p:cNvSpPr/>
          <p:nvPr/>
        </p:nvSpPr>
        <p:spPr>
          <a:xfrm>
            <a:off x="1530906" y="347400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User Detection</a:t>
            </a:r>
            <a:endParaRPr lang="en-US" sz="2200" dirty="0"/>
          </a:p>
        </p:txBody>
      </p:sp>
      <p:sp>
        <p:nvSpPr>
          <p:cNvPr id="6" name="Text 3"/>
          <p:cNvSpPr/>
          <p:nvPr/>
        </p:nvSpPr>
        <p:spPr>
          <a:xfrm>
            <a:off x="1530906" y="3964424"/>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Continuously monitors the device location relative to geo-fenced areas using GPS and location APIs.</a:t>
            </a:r>
            <a:endParaRPr lang="en-US" sz="1750" dirty="0"/>
          </a:p>
        </p:txBody>
      </p:sp>
      <p:sp>
        <p:nvSpPr>
          <p:cNvPr id="7" name="Shape 4"/>
          <p:cNvSpPr/>
          <p:nvPr/>
        </p:nvSpPr>
        <p:spPr>
          <a:xfrm>
            <a:off x="793790" y="5143857"/>
            <a:ext cx="510302" cy="510302"/>
          </a:xfrm>
          <a:prstGeom prst="roundRect">
            <a:avLst>
              <a:gd name="adj" fmla="val 6667"/>
            </a:avLst>
          </a:prstGeom>
          <a:solidFill>
            <a:srgbClr val="3A3B3C"/>
          </a:solidFill>
          <a:ln/>
        </p:spPr>
      </p:sp>
      <p:sp>
        <p:nvSpPr>
          <p:cNvPr id="8" name="Text 5"/>
          <p:cNvSpPr/>
          <p:nvPr/>
        </p:nvSpPr>
        <p:spPr>
          <a:xfrm>
            <a:off x="1530906" y="522172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Camera Locking</a:t>
            </a:r>
            <a:endParaRPr lang="en-US" sz="2200" dirty="0"/>
          </a:p>
        </p:txBody>
      </p:sp>
      <p:sp>
        <p:nvSpPr>
          <p:cNvPr id="9" name="Text 6"/>
          <p:cNvSpPr/>
          <p:nvPr/>
        </p:nvSpPr>
        <p:spPr>
          <a:xfrm>
            <a:off x="1530906" y="5712143"/>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Once the user enters a restricted zone, a foreground service triggers DevicePolicyManager to disable camera apps instantly.</a:t>
            </a:r>
            <a:endParaRPr lang="en-US" sz="1750" dirty="0"/>
          </a:p>
        </p:txBody>
      </p:sp>
      <p:sp>
        <p:nvSpPr>
          <p:cNvPr id="10" name="Text 7"/>
          <p:cNvSpPr/>
          <p:nvPr/>
        </p:nvSpPr>
        <p:spPr>
          <a:xfrm>
            <a:off x="1530906" y="6574036"/>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Camera access is restored automatically upon leaving the zone, ensuring seamless user experience.</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931188"/>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Software and Hardware Requirements</a:t>
            </a:r>
            <a:endParaRPr lang="en-US" sz="4450" dirty="0"/>
          </a:p>
        </p:txBody>
      </p:sp>
      <p:sp>
        <p:nvSpPr>
          <p:cNvPr id="4" name="Shape 1"/>
          <p:cNvSpPr/>
          <p:nvPr/>
        </p:nvSpPr>
        <p:spPr>
          <a:xfrm>
            <a:off x="6280190" y="2688908"/>
            <a:ext cx="7556421" cy="2633543"/>
          </a:xfrm>
          <a:prstGeom prst="roundRect">
            <a:avLst>
              <a:gd name="adj" fmla="val 1292"/>
            </a:avLst>
          </a:prstGeom>
          <a:solidFill>
            <a:srgbClr val="3A3B3C"/>
          </a:solidFill>
          <a:ln/>
        </p:spPr>
      </p:sp>
      <p:sp>
        <p:nvSpPr>
          <p:cNvPr id="5" name="Text 2"/>
          <p:cNvSpPr/>
          <p:nvPr/>
        </p:nvSpPr>
        <p:spPr>
          <a:xfrm>
            <a:off x="6507004" y="291572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Software Tools</a:t>
            </a:r>
            <a:endParaRPr lang="en-US" sz="2200" dirty="0"/>
          </a:p>
        </p:txBody>
      </p:sp>
      <p:sp>
        <p:nvSpPr>
          <p:cNvPr id="6" name="Text 3"/>
          <p:cNvSpPr/>
          <p:nvPr/>
        </p:nvSpPr>
        <p:spPr>
          <a:xfrm>
            <a:off x="6507004" y="3406140"/>
            <a:ext cx="710279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Android Studio IDE</a:t>
            </a:r>
            <a:endParaRPr lang="en-US" sz="1750" dirty="0"/>
          </a:p>
        </p:txBody>
      </p:sp>
      <p:sp>
        <p:nvSpPr>
          <p:cNvPr id="7" name="Text 4"/>
          <p:cNvSpPr/>
          <p:nvPr/>
        </p:nvSpPr>
        <p:spPr>
          <a:xfrm>
            <a:off x="6507004" y="3848338"/>
            <a:ext cx="710279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Kotlin for application development</a:t>
            </a:r>
            <a:endParaRPr lang="en-US" sz="1750" dirty="0"/>
          </a:p>
        </p:txBody>
      </p:sp>
      <p:sp>
        <p:nvSpPr>
          <p:cNvPr id="8" name="Text 5"/>
          <p:cNvSpPr/>
          <p:nvPr/>
        </p:nvSpPr>
        <p:spPr>
          <a:xfrm>
            <a:off x="6507004" y="4290536"/>
            <a:ext cx="710279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Firebase for backend and database services</a:t>
            </a:r>
            <a:endParaRPr lang="en-US" sz="1750" dirty="0"/>
          </a:p>
        </p:txBody>
      </p:sp>
      <p:sp>
        <p:nvSpPr>
          <p:cNvPr id="9" name="Text 6"/>
          <p:cNvSpPr/>
          <p:nvPr/>
        </p:nvSpPr>
        <p:spPr>
          <a:xfrm>
            <a:off x="6507004" y="4732734"/>
            <a:ext cx="710279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Google Maps API for geo-fencing</a:t>
            </a:r>
            <a:endParaRPr lang="en-US" sz="1750" dirty="0"/>
          </a:p>
        </p:txBody>
      </p:sp>
      <p:sp>
        <p:nvSpPr>
          <p:cNvPr id="10" name="Shape 7"/>
          <p:cNvSpPr/>
          <p:nvPr/>
        </p:nvSpPr>
        <p:spPr>
          <a:xfrm>
            <a:off x="6280190" y="5549265"/>
            <a:ext cx="7556421" cy="1749147"/>
          </a:xfrm>
          <a:prstGeom prst="roundRect">
            <a:avLst>
              <a:gd name="adj" fmla="val 1945"/>
            </a:avLst>
          </a:prstGeom>
          <a:solidFill>
            <a:srgbClr val="3A3B3C"/>
          </a:solidFill>
          <a:ln/>
        </p:spPr>
      </p:sp>
      <p:sp>
        <p:nvSpPr>
          <p:cNvPr id="11" name="Text 8"/>
          <p:cNvSpPr/>
          <p:nvPr/>
        </p:nvSpPr>
        <p:spPr>
          <a:xfrm>
            <a:off x="6507004" y="5776079"/>
            <a:ext cx="3373874"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Hardware Requirements</a:t>
            </a:r>
            <a:endParaRPr lang="en-US" sz="2200" dirty="0"/>
          </a:p>
        </p:txBody>
      </p:sp>
      <p:sp>
        <p:nvSpPr>
          <p:cNvPr id="12" name="Text 9"/>
          <p:cNvSpPr/>
          <p:nvPr/>
        </p:nvSpPr>
        <p:spPr>
          <a:xfrm>
            <a:off x="6507004" y="6266497"/>
            <a:ext cx="710279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Android devices equipped with GPS capabilities</a:t>
            </a:r>
            <a:endParaRPr lang="en-US" sz="1750" dirty="0"/>
          </a:p>
        </p:txBody>
      </p:sp>
      <p:sp>
        <p:nvSpPr>
          <p:cNvPr id="13" name="Text 10"/>
          <p:cNvSpPr/>
          <p:nvPr/>
        </p:nvSpPr>
        <p:spPr>
          <a:xfrm>
            <a:off x="6507004" y="6708696"/>
            <a:ext cx="710279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Internet connectivity for real-time data synchronization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578</Words>
  <Application>Microsoft Office PowerPoint</Application>
  <PresentationFormat>Custom</PresentationFormat>
  <Paragraphs>95</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Raleway Bold</vt:lpstr>
      <vt:lpstr>Raleway Medium</vt:lpstr>
      <vt:lpstr>Prata</vt:lpstr>
      <vt:lpstr>Calibri</vt:lpstr>
      <vt:lpstr>Raleway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karthikeyan P</cp:lastModifiedBy>
  <cp:revision>2</cp:revision>
  <dcterms:created xsi:type="dcterms:W3CDTF">2025-05-13T07:57:40Z</dcterms:created>
  <dcterms:modified xsi:type="dcterms:W3CDTF">2025-05-13T07:59:00Z</dcterms:modified>
</cp:coreProperties>
</file>